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Caveat"/>
      <p:regular r:id="rId25"/>
      <p:bold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-bold.fntdata"/><Relationship Id="rId25" Type="http://schemas.openxmlformats.org/officeDocument/2006/relationships/font" Target="fonts/Caveat-regular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386d510f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8386d510f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e96093411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e96093411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e9609341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e9609341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e9609341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7e9609341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uk.investing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1711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for Stocks using news articles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200" y="1364401"/>
            <a:ext cx="3471226" cy="20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729450" y="1322450"/>
            <a:ext cx="76884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939000" y="2228375"/>
            <a:ext cx="6558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Initially we </a:t>
            </a:r>
            <a:r>
              <a:rPr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scraped</a:t>
            </a:r>
            <a:r>
              <a:rPr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data from 2020-22 and then we pre-processed the data for topic modelling. </a:t>
            </a:r>
            <a:br>
              <a:rPr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Next we used the data for sentiment analysis to predict the </a:t>
            </a:r>
            <a:r>
              <a:rPr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credibility</a:t>
            </a:r>
            <a:r>
              <a:rPr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of the stock with an accuracy of 50%. To </a:t>
            </a:r>
            <a:r>
              <a:rPr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improve</a:t>
            </a:r>
            <a:r>
              <a:rPr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this accuracy we implemented BERT which gave an accuracy of 53.33%, i.e out of 15 test articles, 8 were predicted right.</a:t>
            </a:r>
            <a:endParaRPr sz="1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/>
        </p:nvSpPr>
        <p:spPr>
          <a:xfrm>
            <a:off x="1982250" y="1722075"/>
            <a:ext cx="444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Thank You !!</a:t>
            </a:r>
            <a:endParaRPr sz="6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5520975" y="3049150"/>
            <a:ext cx="3419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This presentation is brought to you by :-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Saswat Behera       (MCS22003)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Yashwant Bangde (MCS22005)</a:t>
            </a:r>
            <a:br>
              <a:rPr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Jatin Deep Singh   </a:t>
            </a:r>
            <a:r>
              <a:rPr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(MCS22006)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Ravikant Amal          </a:t>
            </a:r>
            <a:r>
              <a:rPr lang="en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(MCS22009)</a:t>
            </a:r>
            <a:endParaRPr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3" name="Google Shape;143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Problem Statement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Proposed Approach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Solution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Conclusion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49" name="Google Shape;149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In the ocean of stock market it is not easy to know which is the right stock to buy. As we have to look historical data of a particular stock and then come to a conclusion, which seems to be a tedious task.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5" name="Google Shape;155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Sentiment Analysis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Technique used to determine whether data is positive, negative or neutral.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Breakdown</a:t>
            </a:r>
            <a:endParaRPr/>
          </a:p>
        </p:txBody>
      </p:sp>
      <p:grpSp>
        <p:nvGrpSpPr>
          <p:cNvPr id="161" name="Google Shape;161;p21"/>
          <p:cNvGrpSpPr/>
          <p:nvPr/>
        </p:nvGrpSpPr>
        <p:grpSpPr>
          <a:xfrm>
            <a:off x="279449" y="2274300"/>
            <a:ext cx="2726286" cy="2547000"/>
            <a:chOff x="363524" y="1258050"/>
            <a:chExt cx="2726286" cy="2547000"/>
          </a:xfrm>
        </p:grpSpPr>
        <p:sp>
          <p:nvSpPr>
            <p:cNvPr id="162" name="Google Shape;162;p21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21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Collection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21"/>
            <p:cNvSpPr txBox="1"/>
            <p:nvPr/>
          </p:nvSpPr>
          <p:spPr>
            <a:xfrm rot="-2700000">
              <a:off x="1029496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21"/>
          <p:cNvGrpSpPr/>
          <p:nvPr/>
        </p:nvGrpSpPr>
        <p:grpSpPr>
          <a:xfrm>
            <a:off x="2273721" y="2274300"/>
            <a:ext cx="2726286" cy="2547000"/>
            <a:chOff x="2273746" y="1258050"/>
            <a:chExt cx="2726286" cy="2547000"/>
          </a:xfrm>
        </p:grpSpPr>
        <p:sp>
          <p:nvSpPr>
            <p:cNvPr id="167" name="Google Shape;167;p21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21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Text Preprocessing and Classification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1"/>
            <p:cNvSpPr txBox="1"/>
            <p:nvPr/>
          </p:nvSpPr>
          <p:spPr>
            <a:xfrm rot="-2700000">
              <a:off x="2939718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21"/>
          <p:cNvGrpSpPr/>
          <p:nvPr/>
        </p:nvGrpSpPr>
        <p:grpSpPr>
          <a:xfrm>
            <a:off x="4179764" y="2274300"/>
            <a:ext cx="2726286" cy="2547000"/>
            <a:chOff x="4193764" y="1258050"/>
            <a:chExt cx="2726286" cy="2547000"/>
          </a:xfrm>
        </p:grpSpPr>
        <p:sp>
          <p:nvSpPr>
            <p:cNvPr id="172" name="Google Shape;172;p21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1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Sentiment Analysis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1"/>
            <p:cNvSpPr txBox="1"/>
            <p:nvPr/>
          </p:nvSpPr>
          <p:spPr>
            <a:xfrm rot="-2700000">
              <a:off x="4859736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Google Shape;176;p21"/>
          <p:cNvGrpSpPr/>
          <p:nvPr/>
        </p:nvGrpSpPr>
        <p:grpSpPr>
          <a:xfrm>
            <a:off x="6132011" y="2274300"/>
            <a:ext cx="2726286" cy="2547000"/>
            <a:chOff x="6103986" y="1258050"/>
            <a:chExt cx="2726286" cy="2547000"/>
          </a:xfrm>
        </p:grpSpPr>
        <p:sp>
          <p:nvSpPr>
            <p:cNvPr id="177" name="Google Shape;177;p21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21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Long Text Classification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21"/>
            <p:cNvSpPr txBox="1"/>
            <p:nvPr/>
          </p:nvSpPr>
          <p:spPr>
            <a:xfrm rot="-2700000">
              <a:off x="6769958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729450" y="483300"/>
            <a:ext cx="70212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800"/>
              <a:t>Web scraping stock market news for Sentiment Analysis</a:t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995075" y="2090000"/>
            <a:ext cx="6643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❖"/>
            </a:pPr>
            <a:r>
              <a:rPr lang="en" sz="1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We have collected data from 2020-2022 by dynamic web </a:t>
            </a:r>
            <a:r>
              <a:rPr lang="en" sz="1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scraping</a:t>
            </a:r>
            <a:r>
              <a:rPr lang="en" sz="1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from </a:t>
            </a:r>
            <a:r>
              <a:rPr lang="en" sz="1800" u="sng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Investing.com</a:t>
            </a:r>
            <a:r>
              <a:rPr lang="en" sz="1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using a combination of Selenium Library and Beautiful Soup.</a:t>
            </a:r>
            <a:endParaRPr sz="1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❖"/>
            </a:pPr>
            <a:r>
              <a:rPr lang="en" sz="1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Then we have used polarity scores to add the sentiments to the scraped data.</a:t>
            </a:r>
            <a:endParaRPr sz="1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729450" y="559500"/>
            <a:ext cx="7021200" cy="8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Text Preprocessing and Classification</a:t>
            </a:r>
            <a:endParaRPr sz="2800"/>
          </a:p>
        </p:txBody>
      </p:sp>
      <p:sp>
        <p:nvSpPr>
          <p:cNvPr id="192" name="Google Shape;192;p23"/>
          <p:cNvSpPr txBox="1"/>
          <p:nvPr/>
        </p:nvSpPr>
        <p:spPr>
          <a:xfrm>
            <a:off x="1051125" y="1681800"/>
            <a:ext cx="633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882950" y="1429525"/>
            <a:ext cx="346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Text Preprocessing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Tokenization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Removing Stopwords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Text Normalization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Stemming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Lemmatization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877225" y="1457550"/>
            <a:ext cx="3209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Text Classification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Bag of Words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TF-IDF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Word-Embedding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Topic Modelling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3334798" y="805444"/>
            <a:ext cx="2150100" cy="10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Sentiment Analysis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975005" y="2105449"/>
            <a:ext cx="2503500" cy="7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5665525" y="2105500"/>
            <a:ext cx="2578800" cy="7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Logic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6892400" y="3262673"/>
            <a:ext cx="2049900" cy="123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Import Historical Data from Yahoo Finance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4776100" y="3262673"/>
            <a:ext cx="1711800" cy="123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SetDate Index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2698725" y="3262673"/>
            <a:ext cx="1782900" cy="123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Duplicate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Removal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325250" y="3262673"/>
            <a:ext cx="2150100" cy="123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Date Formatting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6" name="Google Shape;206;p24"/>
          <p:cNvCxnSpPr>
            <a:stCxn id="199" idx="2"/>
            <a:endCxn id="201" idx="0"/>
          </p:cNvCxnSpPr>
          <p:nvPr/>
        </p:nvCxnSpPr>
        <p:spPr>
          <a:xfrm flipH="1" rot="-5400000">
            <a:off x="5570098" y="720694"/>
            <a:ext cx="224700" cy="2545200"/>
          </a:xfrm>
          <a:prstGeom prst="bentConnector3">
            <a:avLst>
              <a:gd fmla="val 4996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24"/>
          <p:cNvCxnSpPr>
            <a:stCxn id="200" idx="0"/>
            <a:endCxn id="199" idx="2"/>
          </p:cNvCxnSpPr>
          <p:nvPr/>
        </p:nvCxnSpPr>
        <p:spPr>
          <a:xfrm rot="-5400000">
            <a:off x="3206105" y="901699"/>
            <a:ext cx="224400" cy="2183100"/>
          </a:xfrm>
          <a:prstGeom prst="bentConnector3">
            <a:avLst>
              <a:gd fmla="val 500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24"/>
          <p:cNvCxnSpPr>
            <a:stCxn id="200" idx="2"/>
            <a:endCxn id="204" idx="0"/>
          </p:cNvCxnSpPr>
          <p:nvPr/>
        </p:nvCxnSpPr>
        <p:spPr>
          <a:xfrm flipH="1" rot="-5400000">
            <a:off x="2713505" y="2385799"/>
            <a:ext cx="390000" cy="13635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24"/>
          <p:cNvCxnSpPr>
            <a:stCxn id="205" idx="0"/>
            <a:endCxn id="200" idx="2"/>
          </p:cNvCxnSpPr>
          <p:nvPr/>
        </p:nvCxnSpPr>
        <p:spPr>
          <a:xfrm rot="-5400000">
            <a:off x="1618550" y="2654423"/>
            <a:ext cx="390000" cy="8265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24"/>
          <p:cNvCxnSpPr>
            <a:stCxn id="201" idx="2"/>
            <a:endCxn id="202" idx="0"/>
          </p:cNvCxnSpPr>
          <p:nvPr/>
        </p:nvCxnSpPr>
        <p:spPr>
          <a:xfrm flipH="1" rot="-5400000">
            <a:off x="7241125" y="2586400"/>
            <a:ext cx="390000" cy="9624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24"/>
          <p:cNvCxnSpPr>
            <a:stCxn id="203" idx="0"/>
            <a:endCxn id="201" idx="2"/>
          </p:cNvCxnSpPr>
          <p:nvPr/>
        </p:nvCxnSpPr>
        <p:spPr>
          <a:xfrm rot="-5400000">
            <a:off x="6098500" y="2406173"/>
            <a:ext cx="390000" cy="1323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676900" y="1300800"/>
            <a:ext cx="3741300" cy="27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Text Preprocessing</a:t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Tokenization</a:t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Removing Stop words</a:t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Bert Tokenizer</a:t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Tokenize  training dataset</a:t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Training and Validation split</a:t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746325" y="240025"/>
            <a:ext cx="682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Sentiment Classification for long text inputs using BERT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535675" y="1473750"/>
            <a:ext cx="3503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Train the Classification model</a:t>
            </a:r>
            <a:endParaRPr b="1"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○"/>
            </a:pPr>
            <a:r>
              <a:rPr b="1"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Model Parameters</a:t>
            </a:r>
            <a:endParaRPr b="1"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○"/>
            </a:pPr>
            <a:r>
              <a:rPr b="1"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Optimizer and Learning Rate Scheduler</a:t>
            </a:r>
            <a:endParaRPr b="1"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○"/>
            </a:pPr>
            <a:r>
              <a:rPr b="1"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Training the model</a:t>
            </a:r>
            <a:endParaRPr b="1"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Performance on Test Set</a:t>
            </a:r>
            <a:endParaRPr b="1"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○"/>
            </a:pPr>
            <a:r>
              <a:rPr b="1"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Evaluation of test set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